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1" r:id="rId6"/>
    <p:sldId id="292" r:id="rId7"/>
    <p:sldId id="296" r:id="rId8"/>
    <p:sldId id="297" r:id="rId9"/>
    <p:sldId id="298" r:id="rId10"/>
    <p:sldId id="260" r:id="rId11"/>
    <p:sldId id="261" r:id="rId12"/>
    <p:sldId id="263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93" r:id="rId31"/>
    <p:sldId id="280" r:id="rId32"/>
    <p:sldId id="281" r:id="rId33"/>
    <p:sldId id="282" r:id="rId34"/>
    <p:sldId id="283" r:id="rId35"/>
    <p:sldId id="284" r:id="rId36"/>
    <p:sldId id="285" r:id="rId37"/>
    <p:sldId id="294" r:id="rId38"/>
    <p:sldId id="286" r:id="rId39"/>
    <p:sldId id="288" r:id="rId40"/>
    <p:sldId id="289" r:id="rId41"/>
    <p:sldId id="295" r:id="rId42"/>
    <p:sldId id="290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9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1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3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9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8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2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5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9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2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5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7765A-7CBB-4903-B248-8ABC0609074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74BDF-09B6-497D-B0A4-48C7E4778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9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Body Rhythms and Mental States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Chapter 5</a:t>
            </a:r>
          </a:p>
        </p:txBody>
      </p:sp>
    </p:spTree>
    <p:extLst>
      <p:ext uri="{BB962C8B-B14F-4D97-AF65-F5344CB8AC3E}">
        <p14:creationId xmlns:p14="http://schemas.microsoft.com/office/powerpoint/2010/main" val="2862557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the Clock is Out of Sync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INTERNAL DESYNCRONIZATION </a:t>
            </a:r>
            <a:r>
              <a:rPr lang="en-US" dirty="0"/>
              <a:t>is a state in which biological rhythms are not in phase with one another</a:t>
            </a:r>
          </a:p>
          <a:p>
            <a:endParaRPr lang="en-US" dirty="0"/>
          </a:p>
          <a:p>
            <a:r>
              <a:rPr lang="en-US" dirty="0"/>
              <a:t>Ex. Flying across several times zones / working night shift</a:t>
            </a:r>
          </a:p>
          <a:p>
            <a:endParaRPr lang="en-US" dirty="0"/>
          </a:p>
          <a:p>
            <a:r>
              <a:rPr lang="en-US" dirty="0"/>
              <a:t>Sleep patterns may normalize quickly (1-2 days) but temp and hormone cycles may take several days</a:t>
            </a:r>
          </a:p>
          <a:p>
            <a:endParaRPr lang="en-US" dirty="0"/>
          </a:p>
          <a:p>
            <a:r>
              <a:rPr lang="en-US" dirty="0"/>
              <a:t>Efficiency drops and a person will feel tired and irritable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274" y="157163"/>
            <a:ext cx="153352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88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Seasonal Affective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</a:t>
            </a:r>
            <a:r>
              <a:rPr lang="en-US" dirty="0">
                <a:solidFill>
                  <a:srgbClr val="FF0000"/>
                </a:solidFill>
              </a:rPr>
              <a:t> WINTER </a:t>
            </a:r>
            <a:r>
              <a:rPr lang="en-US" dirty="0"/>
              <a:t>months a feeling of sadness or drowsiness due to the shorter days</a:t>
            </a:r>
          </a:p>
          <a:p>
            <a:endParaRPr lang="en-US" dirty="0"/>
          </a:p>
          <a:p>
            <a:r>
              <a:rPr lang="en-US" dirty="0"/>
              <a:t>Could actually just be that people hate the cold weather or snow</a:t>
            </a:r>
          </a:p>
          <a:p>
            <a:endParaRPr lang="en-US" dirty="0"/>
          </a:p>
          <a:p>
            <a:r>
              <a:rPr lang="en-US" dirty="0"/>
              <a:t>Could be less physically active </a:t>
            </a:r>
          </a:p>
          <a:p>
            <a:endParaRPr lang="en-US" dirty="0"/>
          </a:p>
          <a:p>
            <a:r>
              <a:rPr lang="en-US" dirty="0"/>
              <a:t>One treatment is </a:t>
            </a:r>
            <a:r>
              <a:rPr lang="en-US" dirty="0">
                <a:solidFill>
                  <a:srgbClr val="FF0000"/>
                </a:solidFill>
              </a:rPr>
              <a:t>BRIGHT LIGHT </a:t>
            </a:r>
            <a:r>
              <a:rPr lang="en-US" dirty="0"/>
              <a:t>therapy (inconclusive cure)</a:t>
            </a:r>
          </a:p>
        </p:txBody>
      </p:sp>
    </p:spTree>
    <p:extLst>
      <p:ext uri="{BB962C8B-B14F-4D97-AF65-F5344CB8AC3E}">
        <p14:creationId xmlns:p14="http://schemas.microsoft.com/office/powerpoint/2010/main" val="259507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Menstrual Cycle and Mood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Women and men do </a:t>
            </a:r>
            <a:r>
              <a:rPr lang="en-US" sz="3200" dirty="0">
                <a:solidFill>
                  <a:srgbClr val="FF0000"/>
                </a:solidFill>
              </a:rPr>
              <a:t>NOT</a:t>
            </a:r>
            <a:r>
              <a:rPr lang="en-US" sz="3200" dirty="0"/>
              <a:t> differ in the # of mood swings they REPORT over a month</a:t>
            </a:r>
          </a:p>
          <a:p>
            <a:endParaRPr lang="en-US" sz="3200" dirty="0"/>
          </a:p>
          <a:p>
            <a:r>
              <a:rPr lang="en-US" sz="3200" dirty="0"/>
              <a:t>No relationship between stage of PMS cycle and work efficiency, problem solving or memory</a:t>
            </a:r>
          </a:p>
          <a:p>
            <a:endParaRPr lang="en-US" sz="3200" dirty="0"/>
          </a:p>
          <a:p>
            <a:r>
              <a:rPr lang="en-US" sz="3200" dirty="0"/>
              <a:t>In the workplace MEN and WOMEN all report similar levels of stress</a:t>
            </a:r>
          </a:p>
        </p:txBody>
      </p:sp>
    </p:spTree>
    <p:extLst>
      <p:ext uri="{BB962C8B-B14F-4D97-AF65-F5344CB8AC3E}">
        <p14:creationId xmlns:p14="http://schemas.microsoft.com/office/powerpoint/2010/main" val="2083461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Testosterone Affect Moods?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men, levels are highest in the morning and lower as the day goes on</a:t>
            </a:r>
          </a:p>
          <a:p>
            <a:endParaRPr lang="en-US" dirty="0"/>
          </a:p>
          <a:p>
            <a:r>
              <a:rPr lang="en-US" dirty="0"/>
              <a:t>Shown to spike AFTER a man behaves aggressively, not before</a:t>
            </a:r>
          </a:p>
          <a:p>
            <a:endParaRPr lang="en-US" dirty="0"/>
          </a:p>
          <a:p>
            <a:r>
              <a:rPr lang="en-US" dirty="0"/>
              <a:t>Also rises AFTER he watches a favorite sports team</a:t>
            </a:r>
          </a:p>
          <a:p>
            <a:endParaRPr lang="en-US" dirty="0"/>
          </a:p>
          <a:p>
            <a:r>
              <a:rPr lang="en-US" dirty="0"/>
              <a:t>Abnormally high levels have been linked to violence, moodiness and restlessness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174" y="8732"/>
            <a:ext cx="1749425" cy="174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739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What is the major purpose of the </a:t>
            </a:r>
            <a:r>
              <a:rPr lang="en-US" dirty="0">
                <a:solidFill>
                  <a:srgbClr val="FF0000"/>
                </a:solidFill>
              </a:rPr>
              <a:t>CIRCADIAN CYCLE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2. What does the body release to aid in </a:t>
            </a:r>
            <a:r>
              <a:rPr lang="en-US" dirty="0">
                <a:solidFill>
                  <a:srgbClr val="FF0000"/>
                </a:solidFill>
              </a:rPr>
              <a:t>SLEEPING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3. Describe </a:t>
            </a:r>
            <a:r>
              <a:rPr lang="en-US" dirty="0">
                <a:solidFill>
                  <a:srgbClr val="FF0000"/>
                </a:solidFill>
              </a:rPr>
              <a:t>SAD</a:t>
            </a:r>
            <a:r>
              <a:rPr lang="en-US" dirty="0"/>
              <a:t>. What is one possible treatment?</a:t>
            </a:r>
          </a:p>
          <a:p>
            <a:endParaRPr lang="en-US" dirty="0"/>
          </a:p>
          <a:p>
            <a:r>
              <a:rPr lang="en-US" dirty="0"/>
              <a:t>4. When is </a:t>
            </a:r>
            <a:r>
              <a:rPr lang="en-US" dirty="0">
                <a:solidFill>
                  <a:srgbClr val="FF0000"/>
                </a:solidFill>
              </a:rPr>
              <a:t>TESTOSTERONE</a:t>
            </a:r>
            <a:r>
              <a:rPr lang="en-US" dirty="0"/>
              <a:t> usually the highest in men?</a:t>
            </a:r>
          </a:p>
        </p:txBody>
      </p:sp>
    </p:spTree>
    <p:extLst>
      <p:ext uri="{BB962C8B-B14F-4D97-AF65-F5344CB8AC3E}">
        <p14:creationId xmlns:p14="http://schemas.microsoft.com/office/powerpoint/2010/main" val="2995106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Rhythms of Sleeping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1416659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Sleep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Exact function is still </a:t>
            </a:r>
            <a:r>
              <a:rPr lang="en-US" dirty="0">
                <a:solidFill>
                  <a:srgbClr val="FF0000"/>
                </a:solidFill>
              </a:rPr>
              <a:t>UNCERTAIN</a:t>
            </a:r>
          </a:p>
          <a:p>
            <a:endParaRPr lang="en-US" dirty="0"/>
          </a:p>
          <a:p>
            <a:r>
              <a:rPr lang="en-US" dirty="0"/>
              <a:t>Provides a TIMEOUT for the body</a:t>
            </a:r>
          </a:p>
          <a:p>
            <a:endParaRPr lang="en-US" dirty="0"/>
          </a:p>
          <a:p>
            <a:r>
              <a:rPr lang="en-US" dirty="0"/>
              <a:t>Eliminate waste products from muscles</a:t>
            </a:r>
          </a:p>
          <a:p>
            <a:endParaRPr lang="en-US" dirty="0"/>
          </a:p>
          <a:p>
            <a:r>
              <a:rPr lang="en-US" dirty="0"/>
              <a:t>Repair cells  </a:t>
            </a:r>
          </a:p>
          <a:p>
            <a:endParaRPr lang="en-US" dirty="0"/>
          </a:p>
          <a:p>
            <a:r>
              <a:rPr lang="en-US" dirty="0"/>
              <a:t>Strengthen immune system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974" y="863600"/>
            <a:ext cx="2270125" cy="227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01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Lack of Sleep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Lack of sleep results in declined levels of vital hormones</a:t>
            </a:r>
          </a:p>
          <a:p>
            <a:endParaRPr lang="en-US" dirty="0"/>
          </a:p>
          <a:p>
            <a:r>
              <a:rPr lang="en-US" dirty="0"/>
              <a:t>1 or 2 days of sleeplessness is fine </a:t>
            </a:r>
          </a:p>
          <a:p>
            <a:endParaRPr lang="en-US" dirty="0"/>
          </a:p>
          <a:p>
            <a:r>
              <a:rPr lang="en-US" dirty="0"/>
              <a:t>Anything longer can become unbearable </a:t>
            </a:r>
          </a:p>
          <a:p>
            <a:endParaRPr lang="en-US" dirty="0"/>
          </a:p>
          <a:p>
            <a:r>
              <a:rPr lang="en-US" dirty="0"/>
              <a:t>Increased levels of CORTISOL (stress hormone) are released</a:t>
            </a:r>
          </a:p>
          <a:p>
            <a:endParaRPr lang="en-US" dirty="0"/>
          </a:p>
          <a:p>
            <a:r>
              <a:rPr lang="en-US" dirty="0"/>
              <a:t>In animals forced sleeplessness leads to INFECTION and eventual DEATH</a:t>
            </a:r>
          </a:p>
        </p:txBody>
      </p:sp>
    </p:spTree>
    <p:extLst>
      <p:ext uri="{BB962C8B-B14F-4D97-AF65-F5344CB8AC3E}">
        <p14:creationId xmlns:p14="http://schemas.microsoft.com/office/powerpoint/2010/main" val="1110725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Disorders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Sleep Apnea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Breathing stops for a few moments </a:t>
            </a:r>
          </a:p>
          <a:p>
            <a:endParaRPr lang="en-US" sz="3200" dirty="0"/>
          </a:p>
          <a:p>
            <a:r>
              <a:rPr lang="en-US" sz="3200" dirty="0"/>
              <a:t>Causes person to choke or gasp</a:t>
            </a:r>
          </a:p>
          <a:p>
            <a:endParaRPr lang="en-US" sz="3200" dirty="0"/>
          </a:p>
          <a:p>
            <a:r>
              <a:rPr lang="en-US" sz="3200" dirty="0"/>
              <a:t>Can cause high blood pressure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Narcolepsy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Daytime attacks of unpredictable sleep</a:t>
            </a:r>
          </a:p>
          <a:p>
            <a:endParaRPr lang="en-US" sz="3000" dirty="0"/>
          </a:p>
          <a:p>
            <a:r>
              <a:rPr lang="en-US" sz="3000" dirty="0"/>
              <a:t>Lasts 5-30 minutes</a:t>
            </a:r>
          </a:p>
          <a:p>
            <a:endParaRPr lang="en-US" sz="3000" dirty="0"/>
          </a:p>
          <a:p>
            <a:r>
              <a:rPr lang="en-US" sz="3000" dirty="0"/>
              <a:t>Genetic factors are involved</a:t>
            </a:r>
          </a:p>
          <a:p>
            <a:endParaRPr lang="en-US" sz="3000" dirty="0"/>
          </a:p>
          <a:p>
            <a:r>
              <a:rPr lang="en-US" sz="3000" dirty="0"/>
              <a:t>250k people in the U.S have it</a:t>
            </a:r>
          </a:p>
        </p:txBody>
      </p:sp>
    </p:spTree>
    <p:extLst>
      <p:ext uri="{BB962C8B-B14F-4D97-AF65-F5344CB8AC3E}">
        <p14:creationId xmlns:p14="http://schemas.microsoft.com/office/powerpoint/2010/main" val="2424021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Stages of Sleep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Stage 1: (light sleep) 40-60% (Most time spent here)</a:t>
            </a:r>
          </a:p>
          <a:p>
            <a:endParaRPr lang="en-US" sz="3200" dirty="0"/>
          </a:p>
          <a:p>
            <a:r>
              <a:rPr lang="en-US" sz="3200" dirty="0"/>
              <a:t>You feel yourself drifting out of consciousness</a:t>
            </a:r>
          </a:p>
          <a:p>
            <a:endParaRPr lang="en-US" sz="3200" dirty="0"/>
          </a:p>
          <a:p>
            <a:r>
              <a:rPr lang="en-US" sz="3200" dirty="0"/>
              <a:t>You may recall fantasies or have a few visual images</a:t>
            </a:r>
          </a:p>
          <a:p>
            <a:endParaRPr lang="en-US" sz="3200" dirty="0"/>
          </a:p>
          <a:p>
            <a:r>
              <a:rPr lang="en-US" sz="3200" dirty="0"/>
              <a:t>HYPNIC jerks; unsure of reason for them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474" y="365125"/>
            <a:ext cx="2022475" cy="202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5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Tides of Experience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424150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2: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Your brain emits rapid high peaking waves called sleep spindles</a:t>
            </a:r>
          </a:p>
          <a:p>
            <a:endParaRPr lang="en-US" sz="3600" dirty="0"/>
          </a:p>
          <a:p>
            <a:r>
              <a:rPr lang="en-US" sz="3600" dirty="0"/>
              <a:t>Minor noises won’t disturb you</a:t>
            </a:r>
          </a:p>
          <a:p>
            <a:endParaRPr lang="en-US" sz="3600" dirty="0"/>
          </a:p>
          <a:p>
            <a:r>
              <a:rPr lang="en-US" sz="3600" dirty="0"/>
              <a:t>Mental and physical recovery occur</a:t>
            </a:r>
          </a:p>
        </p:txBody>
      </p:sp>
      <p:sp>
        <p:nvSpPr>
          <p:cNvPr id="4" name="AutoShape 2" descr="Image result for sleep spindle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58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3: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Breathing and pulse slow</a:t>
            </a:r>
          </a:p>
          <a:p>
            <a:endParaRPr lang="en-US" sz="3600" dirty="0"/>
          </a:p>
          <a:p>
            <a:r>
              <a:rPr lang="en-US" sz="3600" dirty="0"/>
              <a:t>Decreased body temp</a:t>
            </a:r>
          </a:p>
          <a:p>
            <a:endParaRPr lang="en-US" sz="3600" dirty="0"/>
          </a:p>
          <a:p>
            <a:r>
              <a:rPr lang="en-US" sz="3600" dirty="0"/>
              <a:t>Muscles relaxed</a:t>
            </a:r>
          </a:p>
          <a:p>
            <a:endParaRPr lang="en-US" sz="3600" dirty="0"/>
          </a:p>
          <a:p>
            <a:r>
              <a:rPr lang="en-US" sz="3600" dirty="0"/>
              <a:t>Hard to wake up</a:t>
            </a:r>
          </a:p>
        </p:txBody>
      </p:sp>
    </p:spTree>
    <p:extLst>
      <p:ext uri="{BB962C8B-B14F-4D97-AF65-F5344CB8AC3E}">
        <p14:creationId xmlns:p14="http://schemas.microsoft.com/office/powerpoint/2010/main" val="4213037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4: Deep Sleep (12-24%)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/>
              <a:t>Loud noise or shaking to wake you</a:t>
            </a:r>
          </a:p>
          <a:p>
            <a:endParaRPr lang="en-US" sz="3900" dirty="0"/>
          </a:p>
          <a:p>
            <a:r>
              <a:rPr lang="en-US" sz="3900" dirty="0"/>
              <a:t>You go from stage 1-4 then back down in about 70-90 minutes</a:t>
            </a:r>
          </a:p>
          <a:p>
            <a:endParaRPr lang="en-US" sz="3900" dirty="0"/>
          </a:p>
          <a:p>
            <a:r>
              <a:rPr lang="en-US" sz="3900" dirty="0"/>
              <a:t>Immune system repair</a:t>
            </a:r>
          </a:p>
          <a:p>
            <a:endParaRPr lang="en-US" sz="3900" dirty="0"/>
          </a:p>
          <a:p>
            <a:r>
              <a:rPr lang="en-US" sz="3900" dirty="0"/>
              <a:t>Refreshed upon waking if you experience solid periods of it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492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 (Rapid Eye Movement) 15-25%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Averages 20 minutes in length</a:t>
            </a:r>
          </a:p>
          <a:p>
            <a:endParaRPr lang="en-US" sz="3000" dirty="0"/>
          </a:p>
          <a:p>
            <a:r>
              <a:rPr lang="en-US" sz="3000" dirty="0"/>
              <a:t>Most likely to </a:t>
            </a:r>
            <a:r>
              <a:rPr lang="en-US" sz="3000" dirty="0">
                <a:solidFill>
                  <a:srgbClr val="FF0000"/>
                </a:solidFill>
              </a:rPr>
              <a:t>DREAM</a:t>
            </a:r>
            <a:r>
              <a:rPr lang="en-US" sz="3000" dirty="0"/>
              <a:t> here</a:t>
            </a:r>
          </a:p>
          <a:p>
            <a:endParaRPr lang="en-US" sz="3000" dirty="0"/>
          </a:p>
          <a:p>
            <a:r>
              <a:rPr lang="en-US" sz="3000" dirty="0"/>
              <a:t>Most muscles go limp </a:t>
            </a:r>
          </a:p>
          <a:p>
            <a:endParaRPr lang="en-US" sz="3000" dirty="0"/>
          </a:p>
          <a:p>
            <a:r>
              <a:rPr lang="en-US" sz="3000" dirty="0"/>
              <a:t>Body is inactive but the brain is very active</a:t>
            </a:r>
          </a:p>
          <a:p>
            <a:endParaRPr lang="en-US" sz="3000" dirty="0"/>
          </a:p>
          <a:p>
            <a:r>
              <a:rPr lang="en-US" sz="3000" dirty="0"/>
              <a:t>Helps MEMORY, learning and your mood</a:t>
            </a:r>
          </a:p>
        </p:txBody>
      </p:sp>
    </p:spTree>
    <p:extLst>
      <p:ext uri="{BB962C8B-B14F-4D97-AF65-F5344CB8AC3E}">
        <p14:creationId xmlns:p14="http://schemas.microsoft.com/office/powerpoint/2010/main" val="1567044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1. What are some things that occur during sleep?</a:t>
            </a:r>
          </a:p>
          <a:p>
            <a:endParaRPr lang="en-US" sz="3200" dirty="0"/>
          </a:p>
          <a:p>
            <a:r>
              <a:rPr lang="en-US" sz="3200" dirty="0"/>
              <a:t>2. Describe </a:t>
            </a:r>
            <a:r>
              <a:rPr lang="en-US" sz="3200" dirty="0">
                <a:solidFill>
                  <a:srgbClr val="FF0000"/>
                </a:solidFill>
              </a:rPr>
              <a:t>SLEEP APNEA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3. What is a good % of time to be in </a:t>
            </a:r>
            <a:r>
              <a:rPr lang="en-US" sz="3200" dirty="0">
                <a:solidFill>
                  <a:srgbClr val="FF0000"/>
                </a:solidFill>
              </a:rPr>
              <a:t>DEEP SLEEP</a:t>
            </a:r>
            <a:r>
              <a:rPr lang="en-US" sz="3200" dirty="0"/>
              <a:t>?</a:t>
            </a:r>
          </a:p>
          <a:p>
            <a:endParaRPr lang="en-US" sz="3200" dirty="0"/>
          </a:p>
          <a:p>
            <a:r>
              <a:rPr lang="en-US" sz="3200" dirty="0"/>
              <a:t>4. What is </a:t>
            </a:r>
            <a:r>
              <a:rPr lang="en-US" sz="3200" dirty="0">
                <a:solidFill>
                  <a:srgbClr val="FF0000"/>
                </a:solidFill>
              </a:rPr>
              <a:t>REM</a:t>
            </a:r>
            <a:r>
              <a:rPr lang="en-US" sz="3200" dirty="0"/>
              <a:t>? Describe 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54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Exploring the Dream World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Section 3 (Theories)</a:t>
            </a:r>
          </a:p>
        </p:txBody>
      </p:sp>
    </p:spTree>
    <p:extLst>
      <p:ext uri="{BB962C8B-B14F-4D97-AF65-F5344CB8AC3E}">
        <p14:creationId xmlns:p14="http://schemas.microsoft.com/office/powerpoint/2010/main" val="3938303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Dreams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Might be LUCID or VAGUE and occur during REM</a:t>
            </a:r>
          </a:p>
          <a:p>
            <a:endParaRPr lang="en-US" sz="3200" dirty="0"/>
          </a:p>
          <a:p>
            <a:r>
              <a:rPr lang="en-US" sz="3200" dirty="0"/>
              <a:t>All mammals experience REM except the anteater and dolphin</a:t>
            </a:r>
          </a:p>
          <a:p>
            <a:endParaRPr lang="en-US" sz="3200" dirty="0"/>
          </a:p>
          <a:p>
            <a:r>
              <a:rPr lang="en-US" sz="3200" dirty="0"/>
              <a:t>Why do we dream? Why doesn’t the brain rest and launch us into a coma?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74" y="228600"/>
            <a:ext cx="1597025" cy="159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6473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Dreams as Unconscious Wishes (FREUD)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Each dream is meaningful no matter how absurd</a:t>
            </a:r>
          </a:p>
          <a:p>
            <a:endParaRPr lang="en-US" sz="3200" dirty="0"/>
          </a:p>
          <a:p>
            <a:r>
              <a:rPr lang="en-US" sz="3200" dirty="0"/>
              <a:t>We express our unconscious WISHES and DESIRES in our dreams</a:t>
            </a:r>
          </a:p>
          <a:p>
            <a:endParaRPr lang="en-US" sz="3200" dirty="0"/>
          </a:p>
          <a:p>
            <a:r>
              <a:rPr lang="en-US" sz="3200" dirty="0"/>
              <a:t>Usually sexual or violent in nature</a:t>
            </a:r>
          </a:p>
          <a:p>
            <a:endParaRPr lang="en-US" sz="3200" dirty="0"/>
          </a:p>
          <a:p>
            <a:r>
              <a:rPr lang="en-US" sz="3200" dirty="0"/>
              <a:t>Things are often SYMBOLIC and are represented by different people or things </a:t>
            </a:r>
          </a:p>
        </p:txBody>
      </p:sp>
    </p:spTree>
    <p:extLst>
      <p:ext uri="{BB962C8B-B14F-4D97-AF65-F5344CB8AC3E}">
        <p14:creationId xmlns:p14="http://schemas.microsoft.com/office/powerpoint/2010/main" val="10029628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Dreams as Reflections of Current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Theory that dreams are a reflection of our daily problems</a:t>
            </a:r>
          </a:p>
          <a:p>
            <a:endParaRPr lang="en-US" sz="3200" dirty="0"/>
          </a:p>
          <a:p>
            <a:r>
              <a:rPr lang="en-US" sz="3200" dirty="0"/>
              <a:t>The brain may also provide an opportunity to solve the problem</a:t>
            </a:r>
          </a:p>
          <a:p>
            <a:endParaRPr lang="en-US" sz="3200" dirty="0"/>
          </a:p>
          <a:p>
            <a:r>
              <a:rPr lang="en-US" sz="3200" dirty="0"/>
              <a:t>Men more likely to dream behaving </a:t>
            </a:r>
            <a:r>
              <a:rPr lang="en-US" sz="3200" dirty="0">
                <a:solidFill>
                  <a:srgbClr val="FF0000"/>
                </a:solidFill>
              </a:rPr>
              <a:t>AGGRESSIVELY</a:t>
            </a:r>
          </a:p>
          <a:p>
            <a:endParaRPr lang="en-US" sz="3200" dirty="0"/>
          </a:p>
          <a:p>
            <a:r>
              <a:rPr lang="en-US" sz="3200" dirty="0"/>
              <a:t>Women more likely to dream about their </a:t>
            </a:r>
            <a:r>
              <a:rPr lang="en-US" sz="3200" dirty="0">
                <a:solidFill>
                  <a:srgbClr val="FF0000"/>
                </a:solidFill>
              </a:rPr>
              <a:t>ANXIETIES</a:t>
            </a:r>
          </a:p>
          <a:p>
            <a:endParaRPr lang="en-US" dirty="0"/>
          </a:p>
          <a:p>
            <a:r>
              <a:rPr lang="en-US" dirty="0"/>
              <a:t>Ex. p155 </a:t>
            </a:r>
          </a:p>
        </p:txBody>
      </p:sp>
    </p:spTree>
    <p:extLst>
      <p:ext uri="{BB962C8B-B14F-4D97-AF65-F5344CB8AC3E}">
        <p14:creationId xmlns:p14="http://schemas.microsoft.com/office/powerpoint/2010/main" val="29069329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Dreams as a By-product of Mental 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Unnecessary neural connections are eliminated and others are strengthened</a:t>
            </a:r>
          </a:p>
          <a:p>
            <a:endParaRPr lang="en-US" dirty="0"/>
          </a:p>
          <a:p>
            <a:r>
              <a:rPr lang="en-US" dirty="0"/>
              <a:t>New info from the day is divided into </a:t>
            </a:r>
            <a:r>
              <a:rPr lang="en-US" dirty="0">
                <a:solidFill>
                  <a:srgbClr val="FF0000"/>
                </a:solidFill>
              </a:rPr>
              <a:t>WANTED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UNWANTED</a:t>
            </a:r>
            <a:r>
              <a:rPr lang="en-US" dirty="0"/>
              <a:t> categories (chart.p156)</a:t>
            </a:r>
          </a:p>
          <a:p>
            <a:endParaRPr lang="en-US" dirty="0"/>
          </a:p>
          <a:p>
            <a:r>
              <a:rPr lang="en-US" dirty="0"/>
              <a:t>“Dreams are mental garbage” and should not be analyzed</a:t>
            </a:r>
          </a:p>
          <a:p>
            <a:endParaRPr lang="en-US" dirty="0"/>
          </a:p>
          <a:p>
            <a:r>
              <a:rPr lang="en-US" dirty="0"/>
              <a:t>Essentially the JUNK folder of your brain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774" y="4664074"/>
            <a:ext cx="16478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71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Circadian Rhythms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Exists in ALL life (plants, animals, humans)</a:t>
            </a:r>
          </a:p>
          <a:p>
            <a:endParaRPr lang="en-US" dirty="0"/>
          </a:p>
          <a:p>
            <a:r>
              <a:rPr lang="en-US" dirty="0"/>
              <a:t>24 hour schedule our body becomes synchronized with</a:t>
            </a:r>
          </a:p>
          <a:p>
            <a:endParaRPr lang="en-US" dirty="0"/>
          </a:p>
          <a:p>
            <a:r>
              <a:rPr lang="en-US" dirty="0"/>
              <a:t>Dictates our body when to </a:t>
            </a:r>
            <a:r>
              <a:rPr lang="en-US" dirty="0">
                <a:solidFill>
                  <a:srgbClr val="FF0000"/>
                </a:solidFill>
              </a:rPr>
              <a:t>SLEEP</a:t>
            </a:r>
            <a:r>
              <a:rPr lang="en-US" dirty="0"/>
              <a:t> and when to </a:t>
            </a:r>
            <a:r>
              <a:rPr lang="en-US" dirty="0">
                <a:solidFill>
                  <a:srgbClr val="FF0000"/>
                </a:solidFill>
              </a:rPr>
              <a:t>WAKE</a:t>
            </a:r>
          </a:p>
          <a:p>
            <a:endParaRPr lang="en-US" dirty="0"/>
          </a:p>
          <a:p>
            <a:r>
              <a:rPr lang="en-US" dirty="0"/>
              <a:t>Hundreds of other things occur as well (hormone levels, body temp changes)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274" y="444500"/>
            <a:ext cx="191452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604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Discarded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Price of gas </a:t>
            </a:r>
          </a:p>
          <a:p>
            <a:endParaRPr lang="en-US" sz="3200" dirty="0"/>
          </a:p>
          <a:p>
            <a:r>
              <a:rPr lang="en-US" sz="3200" dirty="0"/>
              <a:t>Heavy traffic on Broad Street</a:t>
            </a:r>
          </a:p>
          <a:p>
            <a:endParaRPr lang="en-US" sz="3200" dirty="0"/>
          </a:p>
          <a:p>
            <a:r>
              <a:rPr lang="en-US" sz="3200" dirty="0"/>
              <a:t>Phone number to call Dentist back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Retained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New Karate technique</a:t>
            </a:r>
          </a:p>
          <a:p>
            <a:endParaRPr lang="en-US" sz="3200" dirty="0"/>
          </a:p>
          <a:p>
            <a:r>
              <a:rPr lang="en-US" sz="3200" dirty="0"/>
              <a:t>Information on Final Exam</a:t>
            </a:r>
          </a:p>
          <a:p>
            <a:endParaRPr lang="en-US" sz="3200" dirty="0"/>
          </a:p>
          <a:p>
            <a:r>
              <a:rPr lang="en-US" sz="3200" dirty="0"/>
              <a:t>Date on Saturday </a:t>
            </a:r>
          </a:p>
        </p:txBody>
      </p:sp>
    </p:spTree>
    <p:extLst>
      <p:ext uri="{BB962C8B-B14F-4D97-AF65-F5344CB8AC3E}">
        <p14:creationId xmlns:p14="http://schemas.microsoft.com/office/powerpoint/2010/main" val="2641091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Dreams as Interpreted Brain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Result of neurons FIRING in different parts of the brain</a:t>
            </a:r>
          </a:p>
          <a:p>
            <a:endParaRPr lang="en-US" sz="3200" dirty="0"/>
          </a:p>
          <a:p>
            <a:r>
              <a:rPr lang="en-US" sz="3200" dirty="0"/>
              <a:t>Ex. Neuron fires in an area responsible for balance you may dream about falling</a:t>
            </a:r>
          </a:p>
          <a:p>
            <a:endParaRPr lang="en-US" sz="3200" dirty="0"/>
          </a:p>
          <a:p>
            <a:r>
              <a:rPr lang="en-US" sz="3200" dirty="0"/>
              <a:t>Ex. Neuron fires in an area responsible for running you may dream about being chased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074" y="288132"/>
            <a:ext cx="1470025" cy="147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787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Dream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Freud’s Theory: Dreams are more than incoherent ramblings (Accepted)</a:t>
            </a:r>
          </a:p>
          <a:p>
            <a:endParaRPr lang="en-US" sz="3200" dirty="0"/>
          </a:p>
          <a:p>
            <a:r>
              <a:rPr lang="en-US" sz="3200" dirty="0"/>
              <a:t>2. Some dreams are focused on solving problems; BUT doubt exists if you can do this during sleep</a:t>
            </a:r>
          </a:p>
          <a:p>
            <a:endParaRPr lang="en-US" sz="3200" dirty="0"/>
          </a:p>
          <a:p>
            <a:r>
              <a:rPr lang="en-US" sz="3200" dirty="0"/>
              <a:t>Conclusion: Uncertainty about what dreams really mean</a:t>
            </a:r>
          </a:p>
        </p:txBody>
      </p:sp>
    </p:spTree>
    <p:extLst>
      <p:ext uri="{BB962C8B-B14F-4D97-AF65-F5344CB8AC3E}">
        <p14:creationId xmlns:p14="http://schemas.microsoft.com/office/powerpoint/2010/main" val="3501868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3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In what stage of sleep do </a:t>
            </a:r>
            <a:r>
              <a:rPr lang="en-US" dirty="0">
                <a:solidFill>
                  <a:srgbClr val="FF0000"/>
                </a:solidFill>
              </a:rPr>
              <a:t>DREAMS</a:t>
            </a:r>
            <a:r>
              <a:rPr lang="en-US" dirty="0"/>
              <a:t> occur?</a:t>
            </a:r>
          </a:p>
          <a:p>
            <a:endParaRPr lang="en-US" dirty="0"/>
          </a:p>
          <a:p>
            <a:r>
              <a:rPr lang="en-US" dirty="0"/>
              <a:t>2. What does </a:t>
            </a:r>
            <a:r>
              <a:rPr lang="en-US" dirty="0">
                <a:solidFill>
                  <a:srgbClr val="FF0000"/>
                </a:solidFill>
              </a:rPr>
              <a:t>FREUD</a:t>
            </a:r>
            <a:r>
              <a:rPr lang="en-US" dirty="0"/>
              <a:t> say is expressed in our dreams?</a:t>
            </a:r>
          </a:p>
          <a:p>
            <a:endParaRPr lang="en-US" dirty="0"/>
          </a:p>
          <a:p>
            <a:r>
              <a:rPr lang="en-US" dirty="0"/>
              <a:t>3. What are </a:t>
            </a:r>
            <a:r>
              <a:rPr lang="en-US" dirty="0">
                <a:solidFill>
                  <a:srgbClr val="FF0000"/>
                </a:solidFill>
              </a:rPr>
              <a:t>MEN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WOMEN</a:t>
            </a:r>
            <a:r>
              <a:rPr lang="en-US" dirty="0"/>
              <a:t> most likely to dream about regarding problem solving?</a:t>
            </a:r>
          </a:p>
          <a:p>
            <a:endParaRPr lang="en-US" dirty="0"/>
          </a:p>
          <a:p>
            <a:r>
              <a:rPr lang="en-US" dirty="0"/>
              <a:t>4. Describe the </a:t>
            </a:r>
            <a:r>
              <a:rPr lang="en-US" dirty="0">
                <a:solidFill>
                  <a:srgbClr val="FF0000"/>
                </a:solidFill>
              </a:rPr>
              <a:t>MENTAL HOUSEKEEPING </a:t>
            </a:r>
            <a:r>
              <a:rPr lang="en-US" dirty="0"/>
              <a:t>theory on dreams.</a:t>
            </a:r>
          </a:p>
          <a:p>
            <a:endParaRPr lang="en-US" dirty="0"/>
          </a:p>
          <a:p>
            <a:r>
              <a:rPr lang="en-US" dirty="0"/>
              <a:t>5. Which THEORY do you believe? Why?</a:t>
            </a:r>
          </a:p>
        </p:txBody>
      </p:sp>
    </p:spTree>
    <p:extLst>
      <p:ext uri="{BB962C8B-B14F-4D97-AF65-F5344CB8AC3E}">
        <p14:creationId xmlns:p14="http://schemas.microsoft.com/office/powerpoint/2010/main" val="1610328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Conscious Altering Drugs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3760219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Speed up activity in the central nervous system</a:t>
            </a:r>
          </a:p>
          <a:p>
            <a:endParaRPr lang="en-US" dirty="0"/>
          </a:p>
          <a:p>
            <a:r>
              <a:rPr lang="en-US" dirty="0"/>
              <a:t>Feeling of excitement, confidence or euphoria (mild amounts)</a:t>
            </a:r>
          </a:p>
          <a:p>
            <a:endParaRPr lang="en-US" dirty="0"/>
          </a:p>
          <a:p>
            <a:r>
              <a:rPr lang="en-US" dirty="0"/>
              <a:t>Anxious, jittery and </a:t>
            </a:r>
            <a:r>
              <a:rPr lang="en-US" dirty="0" err="1"/>
              <a:t>hyperalert</a:t>
            </a:r>
            <a:r>
              <a:rPr lang="en-US" dirty="0"/>
              <a:t> (large amounts)</a:t>
            </a:r>
          </a:p>
          <a:p>
            <a:endParaRPr lang="en-US" dirty="0"/>
          </a:p>
          <a:p>
            <a:r>
              <a:rPr lang="en-US" dirty="0"/>
              <a:t>Heart failure and death (very large amounts)</a:t>
            </a:r>
          </a:p>
          <a:p>
            <a:endParaRPr lang="en-US" dirty="0"/>
          </a:p>
          <a:p>
            <a:r>
              <a:rPr lang="en-US" dirty="0"/>
              <a:t>Ex. Cocaine, amphetamines, caffeine and tobacco</a:t>
            </a:r>
          </a:p>
        </p:txBody>
      </p:sp>
      <p:pic>
        <p:nvPicPr>
          <p:cNvPr id="2050" name="Picture 2" descr="Smiling Nodding Emoticon Animated Clipar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365125"/>
            <a:ext cx="2187575" cy="218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745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Slow down activity in the central nervous system</a:t>
            </a:r>
          </a:p>
          <a:p>
            <a:endParaRPr lang="en-US" dirty="0"/>
          </a:p>
          <a:p>
            <a:r>
              <a:rPr lang="en-US" dirty="0"/>
              <a:t>Calm, drowsy, reduced anxiety (mild amounts)</a:t>
            </a:r>
          </a:p>
          <a:p>
            <a:endParaRPr lang="en-US" dirty="0"/>
          </a:p>
          <a:p>
            <a:r>
              <a:rPr lang="en-US" dirty="0"/>
              <a:t>Insensitivity to pain (large amounts)</a:t>
            </a:r>
          </a:p>
          <a:p>
            <a:endParaRPr lang="en-US" dirty="0"/>
          </a:p>
          <a:p>
            <a:r>
              <a:rPr lang="en-US" dirty="0"/>
              <a:t>Irregular heartbeat and death (very large amounts)</a:t>
            </a:r>
          </a:p>
          <a:p>
            <a:endParaRPr lang="en-US" dirty="0"/>
          </a:p>
          <a:p>
            <a:r>
              <a:rPr lang="en-US" dirty="0"/>
              <a:t>Ex. Alcohol, valium, </a:t>
            </a:r>
            <a:r>
              <a:rPr lang="en-US" dirty="0" err="1"/>
              <a:t>xanax</a:t>
            </a:r>
            <a:endParaRPr lang="en-US" dirty="0"/>
          </a:p>
        </p:txBody>
      </p:sp>
      <p:pic>
        <p:nvPicPr>
          <p:cNvPr id="1026" name="Picture 2" descr="Sad Emoticon Animated Clipar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525" y="504823"/>
            <a:ext cx="2073275" cy="207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9970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Small amounts has effect as a STIMULANT</a:t>
            </a:r>
          </a:p>
          <a:p>
            <a:endParaRPr lang="en-US" sz="3200" dirty="0"/>
          </a:p>
          <a:p>
            <a:r>
              <a:rPr lang="en-US" sz="3200" dirty="0"/>
              <a:t>Ex. Loud laughter and clowning around</a:t>
            </a:r>
          </a:p>
          <a:p>
            <a:endParaRPr lang="en-US" sz="3200" dirty="0"/>
          </a:p>
          <a:p>
            <a:r>
              <a:rPr lang="en-US" sz="3200" dirty="0"/>
              <a:t>Larger amount acts as a depressant / slows down brain and heart function / eventually pass out</a:t>
            </a:r>
          </a:p>
          <a:p>
            <a:endParaRPr lang="en-US" sz="3200" dirty="0"/>
          </a:p>
          <a:p>
            <a:r>
              <a:rPr lang="en-US" sz="3200" dirty="0"/>
              <a:t>Leads to high risk behavior and lower inhibitions ( bad decisions)</a:t>
            </a:r>
          </a:p>
        </p:txBody>
      </p:sp>
    </p:spTree>
    <p:extLst>
      <p:ext uri="{BB962C8B-B14F-4D97-AF65-F5344CB8AC3E}">
        <p14:creationId xmlns:p14="http://schemas.microsoft.com/office/powerpoint/2010/main" val="12264647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Relieves pain / HIGHLY ADDICTIVE</a:t>
            </a:r>
          </a:p>
          <a:p>
            <a:endParaRPr lang="en-US" dirty="0"/>
          </a:p>
          <a:p>
            <a:r>
              <a:rPr lang="en-US" dirty="0"/>
              <a:t>Powerful effect on emotions </a:t>
            </a:r>
          </a:p>
          <a:p>
            <a:endParaRPr lang="en-US" dirty="0"/>
          </a:p>
          <a:p>
            <a:r>
              <a:rPr lang="en-US" dirty="0"/>
              <a:t>When injected produce a sudden feeling of EUPHORIA (rush)</a:t>
            </a:r>
          </a:p>
          <a:p>
            <a:endParaRPr lang="en-US" dirty="0"/>
          </a:p>
          <a:p>
            <a:r>
              <a:rPr lang="en-US" dirty="0"/>
              <a:t>Usually decrease anxiety and motivation</a:t>
            </a:r>
          </a:p>
          <a:p>
            <a:endParaRPr lang="en-US" dirty="0"/>
          </a:p>
          <a:p>
            <a:r>
              <a:rPr lang="en-US" dirty="0"/>
              <a:t>Ex. Heroin, morphine, methadone</a:t>
            </a:r>
          </a:p>
        </p:txBody>
      </p:sp>
    </p:spTree>
    <p:extLst>
      <p:ext uri="{BB962C8B-B14F-4D97-AF65-F5344CB8AC3E}">
        <p14:creationId xmlns:p14="http://schemas.microsoft.com/office/powerpoint/2010/main" val="17735678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Psychedelic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Disrupt normal thought process (time and space)</a:t>
            </a:r>
          </a:p>
          <a:p>
            <a:endParaRPr lang="en-US" sz="3200" dirty="0"/>
          </a:p>
          <a:p>
            <a:r>
              <a:rPr lang="en-US" sz="3200" dirty="0"/>
              <a:t>Include: Hallucinations (can be pleasant or unpleasant)</a:t>
            </a:r>
          </a:p>
          <a:p>
            <a:endParaRPr lang="en-US" sz="3200" dirty="0"/>
          </a:p>
          <a:p>
            <a:r>
              <a:rPr lang="en-US" sz="3200" dirty="0"/>
              <a:t>Laboratory made: LSD</a:t>
            </a:r>
          </a:p>
          <a:p>
            <a:endParaRPr lang="en-US" sz="3200" dirty="0"/>
          </a:p>
          <a:p>
            <a:r>
              <a:rPr lang="en-US" sz="3200" dirty="0"/>
              <a:t>Natural: Psilocybin (mushroom) and Peyote (cactus)</a:t>
            </a:r>
          </a:p>
          <a:p>
            <a:endParaRPr lang="en-US" sz="3200" dirty="0"/>
          </a:p>
          <a:p>
            <a:r>
              <a:rPr lang="en-US" sz="3200" dirty="0"/>
              <a:t>Can produce creative and / or artistic thoughts</a:t>
            </a:r>
          </a:p>
        </p:txBody>
      </p:sp>
      <p:pic>
        <p:nvPicPr>
          <p:cNvPr id="3074" name="Picture 2" descr="Mushroom jumping Animated Clipar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724" y="171449"/>
            <a:ext cx="2435225" cy="243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28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Bodies Clock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SCN (receptors in the back of the eye) sense changes in light and dark</a:t>
            </a:r>
          </a:p>
          <a:p>
            <a:endParaRPr lang="en-US" dirty="0"/>
          </a:p>
          <a:p>
            <a:r>
              <a:rPr lang="en-US" dirty="0"/>
              <a:t>When it senses change it sends signal to the body to adapt to this change</a:t>
            </a:r>
          </a:p>
          <a:p>
            <a:endParaRPr lang="en-US" dirty="0"/>
          </a:p>
          <a:p>
            <a:r>
              <a:rPr lang="en-US" dirty="0"/>
              <a:t>Ex. In a dark room the brain secretes </a:t>
            </a:r>
            <a:r>
              <a:rPr lang="en-US" dirty="0">
                <a:solidFill>
                  <a:srgbClr val="FF0000"/>
                </a:solidFill>
              </a:rPr>
              <a:t>MELATONIN</a:t>
            </a:r>
            <a:r>
              <a:rPr lang="en-US" dirty="0"/>
              <a:t> to aid in sleeping</a:t>
            </a:r>
          </a:p>
          <a:p>
            <a:endParaRPr lang="en-US" dirty="0"/>
          </a:p>
          <a:p>
            <a:r>
              <a:rPr lang="en-US" dirty="0"/>
              <a:t>When you wake up in the morning it falls to aid in alertness</a:t>
            </a:r>
          </a:p>
        </p:txBody>
      </p:sp>
    </p:spTree>
    <p:extLst>
      <p:ext uri="{BB962C8B-B14F-4D97-AF65-F5344CB8AC3E}">
        <p14:creationId xmlns:p14="http://schemas.microsoft.com/office/powerpoint/2010/main" val="30701184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Marijuana (Falls outside the 4 Classifications)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Smoked </a:t>
            </a:r>
            <a:r>
              <a:rPr lang="en-US" dirty="0"/>
              <a:t>or eaten; most commonly consumed drug in N. America</a:t>
            </a:r>
          </a:p>
          <a:p>
            <a:endParaRPr lang="en-US" dirty="0"/>
          </a:p>
          <a:p>
            <a:r>
              <a:rPr lang="en-US" dirty="0"/>
              <a:t>Some strains are a mild psychedelic, relaxation, sleepiness, or even a mild stimulant</a:t>
            </a:r>
          </a:p>
          <a:p>
            <a:endParaRPr lang="en-US" dirty="0"/>
          </a:p>
          <a:p>
            <a:r>
              <a:rPr lang="en-US" dirty="0"/>
              <a:t>Has been shown to have both negative and positive health benefits</a:t>
            </a:r>
          </a:p>
          <a:p>
            <a:endParaRPr lang="en-US" dirty="0"/>
          </a:p>
          <a:p>
            <a:r>
              <a:rPr lang="en-US" dirty="0"/>
              <a:t>Ex. Lung damage and impaired coordination to reducing nausea and vomiting in cancer patients</a:t>
            </a:r>
          </a:p>
        </p:txBody>
      </p:sp>
    </p:spTree>
    <p:extLst>
      <p:ext uri="{BB962C8B-B14F-4D97-AF65-F5344CB8AC3E}">
        <p14:creationId xmlns:p14="http://schemas.microsoft.com/office/powerpoint/2010/main" val="18659793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Anabolic Steroids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Injected or pill form; increased </a:t>
            </a:r>
            <a:r>
              <a:rPr lang="en-US" dirty="0">
                <a:solidFill>
                  <a:srgbClr val="FF0000"/>
                </a:solidFill>
              </a:rPr>
              <a:t>TESTOSTERONE</a:t>
            </a:r>
          </a:p>
          <a:p>
            <a:endParaRPr lang="en-US" dirty="0"/>
          </a:p>
          <a:p>
            <a:r>
              <a:rPr lang="en-US" dirty="0"/>
              <a:t>Increases muscle mass, stamina and endurance</a:t>
            </a:r>
          </a:p>
          <a:p>
            <a:endParaRPr lang="en-US" dirty="0"/>
          </a:p>
          <a:p>
            <a:r>
              <a:rPr lang="en-US" dirty="0"/>
              <a:t>Short term side effects may be; anger, easily annoyed and violent outburst (aggressiveness)</a:t>
            </a:r>
          </a:p>
          <a:p>
            <a:endParaRPr lang="en-US" dirty="0"/>
          </a:p>
          <a:p>
            <a:r>
              <a:rPr lang="en-US" dirty="0"/>
              <a:t>Long term side effects; decreased sperm count / hair loss </a:t>
            </a:r>
            <a:r>
              <a:rPr lang="en-US"/>
              <a:t>/ acne and </a:t>
            </a:r>
            <a:r>
              <a:rPr lang="en-US" dirty="0"/>
              <a:t>liver damage </a:t>
            </a:r>
          </a:p>
        </p:txBody>
      </p:sp>
      <p:pic>
        <p:nvPicPr>
          <p:cNvPr id="1026" name="Picture 2" descr="Knight jabbing giant syringe Animated Clipar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74" y="652461"/>
            <a:ext cx="2346325" cy="234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0690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What are the effects of </a:t>
            </a:r>
            <a:r>
              <a:rPr lang="en-US" dirty="0">
                <a:solidFill>
                  <a:srgbClr val="FF0000"/>
                </a:solidFill>
              </a:rPr>
              <a:t>STIMULANTS </a:t>
            </a:r>
            <a:r>
              <a:rPr lang="en-US" dirty="0"/>
              <a:t>in mild amounts?</a:t>
            </a:r>
          </a:p>
          <a:p>
            <a:endParaRPr lang="en-US" dirty="0"/>
          </a:p>
          <a:p>
            <a:r>
              <a:rPr lang="en-US" dirty="0"/>
              <a:t>2.  What are some examples of </a:t>
            </a:r>
            <a:r>
              <a:rPr lang="en-US" dirty="0">
                <a:solidFill>
                  <a:srgbClr val="FF0000"/>
                </a:solidFill>
              </a:rPr>
              <a:t>DEPRESSANTS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3. What feeling is generally produced by </a:t>
            </a:r>
            <a:r>
              <a:rPr lang="en-US" dirty="0">
                <a:solidFill>
                  <a:srgbClr val="FF0000"/>
                </a:solidFill>
              </a:rPr>
              <a:t>OPITATES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4. Give some examples of the pro’s and con’s of </a:t>
            </a:r>
            <a:r>
              <a:rPr lang="en-US" dirty="0">
                <a:solidFill>
                  <a:srgbClr val="FF0000"/>
                </a:solidFill>
              </a:rPr>
              <a:t>MARIJUANA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776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4"/>
            <a:ext cx="11849100" cy="6340476"/>
          </a:xfrm>
        </p:spPr>
      </p:pic>
    </p:spTree>
    <p:extLst>
      <p:ext uri="{BB962C8B-B14F-4D97-AF65-F5344CB8AC3E}">
        <p14:creationId xmlns:p14="http://schemas.microsoft.com/office/powerpoint/2010/main" val="182876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Melatonin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Released by the PINEAL Gland / 10x higher during night than daytime levels</a:t>
            </a:r>
          </a:p>
          <a:p>
            <a:endParaRPr lang="en-US" sz="2600" dirty="0"/>
          </a:p>
          <a:p>
            <a:r>
              <a:rPr lang="en-US" sz="2600" dirty="0"/>
              <a:t>Levels are higher during the autumn &amp; winter than the </a:t>
            </a:r>
            <a:r>
              <a:rPr lang="en-US" sz="2600"/>
              <a:t>summer </a:t>
            </a:r>
            <a:r>
              <a:rPr lang="en-US" sz="2600" dirty="0"/>
              <a:t>&amp;</a:t>
            </a:r>
            <a:r>
              <a:rPr lang="en-US" sz="2600"/>
              <a:t> </a:t>
            </a:r>
            <a:r>
              <a:rPr lang="en-US" sz="2600" dirty="0"/>
              <a:t>spring</a:t>
            </a:r>
          </a:p>
          <a:p>
            <a:endParaRPr lang="en-US" sz="2600" dirty="0"/>
          </a:p>
          <a:p>
            <a:r>
              <a:rPr lang="en-US" sz="2600" dirty="0"/>
              <a:t>For animals it can control things like coat shedding / hibernation and reproductive habits</a:t>
            </a:r>
          </a:p>
          <a:p>
            <a:endParaRPr lang="en-US" sz="2600" dirty="0"/>
          </a:p>
          <a:p>
            <a:r>
              <a:rPr lang="en-US" sz="2600" dirty="0"/>
              <a:t>In humans nearly 100% of BLUE light hits our retinas which can block production of melatonin</a:t>
            </a:r>
          </a:p>
        </p:txBody>
      </p:sp>
    </p:spTree>
    <p:extLst>
      <p:ext uri="{BB962C8B-B14F-4D97-AF65-F5344CB8AC3E}">
        <p14:creationId xmlns:p14="http://schemas.microsoft.com/office/powerpoint/2010/main" val="30676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73F25-9F5D-4494-B97B-54E0C5B76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Melatonin as a Supplement / Drug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04B27-5301-4570-847C-9206B1A44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Sold in the US as an over the counter pill as DIETARY SUPPLEMENT</a:t>
            </a:r>
          </a:p>
          <a:p>
            <a:endParaRPr lang="en-US" dirty="0"/>
          </a:p>
          <a:p>
            <a:r>
              <a:rPr lang="en-US" dirty="0"/>
              <a:t>This means there are no federal standards for quality or dosage</a:t>
            </a:r>
          </a:p>
          <a:p>
            <a:endParaRPr lang="en-US" dirty="0"/>
          </a:p>
          <a:p>
            <a:r>
              <a:rPr lang="en-US" dirty="0"/>
              <a:t>Used by doctors to treat INSOMNIA </a:t>
            </a:r>
          </a:p>
          <a:p>
            <a:endParaRPr lang="en-US" dirty="0"/>
          </a:p>
          <a:p>
            <a:r>
              <a:rPr lang="en-US" dirty="0"/>
              <a:t>Also used to sync circadian cycle of blind people who lack light perception</a:t>
            </a:r>
          </a:p>
          <a:p>
            <a:endParaRPr lang="en-US" dirty="0"/>
          </a:p>
          <a:p>
            <a:r>
              <a:rPr lang="en-US" dirty="0"/>
              <a:t>Can be used w/o a prescription to treat OCCASSIONAL restlessness</a:t>
            </a:r>
          </a:p>
          <a:p>
            <a:endParaRPr lang="en-US" dirty="0"/>
          </a:p>
        </p:txBody>
      </p:sp>
      <p:pic>
        <p:nvPicPr>
          <p:cNvPr id="1026" name="Picture 2" descr="https://encrypted-tbn0.gstatic.com/images?q=tbn%3AANd9GcRFHWQ561K0wEtOdNMJPrgj1vqqf7oDvjaeNU5EpTNDeB6_geX6Uuwkk0buZVrqbfX8Mj47wMY&amp;usqp=CAc">
            <a:extLst>
              <a:ext uri="{FF2B5EF4-FFF2-40B4-BE49-F238E27FC236}">
                <a16:creationId xmlns:a16="http://schemas.microsoft.com/office/drawing/2014/main" id="{53CEEDA8-A68D-4255-810A-7CEDB3555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350" y="2495550"/>
            <a:ext cx="18669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4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95F0D-F802-4D5A-9ABA-0330B5AF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Con’s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FEAD4-6035-4333-8F0C-EE805F43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a prescription in most European countries</a:t>
            </a:r>
          </a:p>
          <a:p>
            <a:endParaRPr lang="en-US" dirty="0"/>
          </a:p>
          <a:p>
            <a:r>
              <a:rPr lang="en-US" dirty="0"/>
              <a:t>Long term safety not yet known</a:t>
            </a:r>
          </a:p>
          <a:p>
            <a:endParaRPr lang="en-US" dirty="0"/>
          </a:p>
          <a:p>
            <a:r>
              <a:rPr lang="en-US" dirty="0"/>
              <a:t>Afraid it may reduce natural production of melatonin</a:t>
            </a:r>
          </a:p>
          <a:p>
            <a:endParaRPr lang="en-US" dirty="0"/>
          </a:p>
          <a:p>
            <a:r>
              <a:rPr lang="en-US" dirty="0"/>
              <a:t>Some warn it can lead to an addiction</a:t>
            </a:r>
          </a:p>
          <a:p>
            <a:endParaRPr lang="en-US" dirty="0"/>
          </a:p>
          <a:p>
            <a:r>
              <a:rPr lang="en-US" dirty="0"/>
              <a:t>Can leave people feeling groggy the next morning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8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AC7C-979A-4618-BAE6-F164D9D53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think?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7936C-6CFB-4F10-8296-FEE6E9EA8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believe a MELATONIN SUPPLEMENT should be available over the counter for anyone who wants it to help their sleep?</a:t>
            </a:r>
          </a:p>
          <a:p>
            <a:endParaRPr lang="en-US" dirty="0"/>
          </a:p>
          <a:p>
            <a:r>
              <a:rPr lang="en-US" dirty="0"/>
              <a:t>Or do you believe it should be doctor prescribed for the blind or people with sleep disorders?</a:t>
            </a:r>
          </a:p>
          <a:p>
            <a:endParaRPr lang="en-US" dirty="0"/>
          </a:p>
          <a:p>
            <a:r>
              <a:rPr lang="en-US" dirty="0"/>
              <a:t>Explain your answer………..</a:t>
            </a:r>
          </a:p>
        </p:txBody>
      </p:sp>
    </p:spTree>
    <p:extLst>
      <p:ext uri="{BB962C8B-B14F-4D97-AF65-F5344CB8AC3E}">
        <p14:creationId xmlns:p14="http://schemas.microsoft.com/office/powerpoint/2010/main" val="191371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1649</Words>
  <Application>Microsoft Office PowerPoint</Application>
  <PresentationFormat>Widescreen</PresentationFormat>
  <Paragraphs>320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Body Rhythms and Mental States</vt:lpstr>
      <vt:lpstr>The Tides of Experience</vt:lpstr>
      <vt:lpstr>Circadian Rhythms </vt:lpstr>
      <vt:lpstr>The Bodies Clock </vt:lpstr>
      <vt:lpstr>PowerPoint Presentation</vt:lpstr>
      <vt:lpstr>Melatonin</vt:lpstr>
      <vt:lpstr>Melatonin as a Supplement / Drug Question</vt:lpstr>
      <vt:lpstr>Con’s </vt:lpstr>
      <vt:lpstr>What do you think?</vt:lpstr>
      <vt:lpstr>When the Clock is Out of Sync</vt:lpstr>
      <vt:lpstr>Seasonal Affective Disorder</vt:lpstr>
      <vt:lpstr>Menstrual Cycle and Mood</vt:lpstr>
      <vt:lpstr>Does Testosterone Affect Moods?</vt:lpstr>
      <vt:lpstr>Section 1 Review:</vt:lpstr>
      <vt:lpstr>The Rhythms of Sleeping</vt:lpstr>
      <vt:lpstr>Why We Sleep </vt:lpstr>
      <vt:lpstr>Lack of Sleep</vt:lpstr>
      <vt:lpstr>Sleep Disorders</vt:lpstr>
      <vt:lpstr>4 Stages of Sleep </vt:lpstr>
      <vt:lpstr>Stage 2: </vt:lpstr>
      <vt:lpstr>Stage 3: </vt:lpstr>
      <vt:lpstr>Stage 4: Deep Sleep (12-24%)</vt:lpstr>
      <vt:lpstr>REM (Rapid Eye Movement) 15-25%</vt:lpstr>
      <vt:lpstr>Section 2 Review:</vt:lpstr>
      <vt:lpstr>Exploring the Dream World</vt:lpstr>
      <vt:lpstr>Dreams </vt:lpstr>
      <vt:lpstr>Dreams as Unconscious Wishes (FREUD)</vt:lpstr>
      <vt:lpstr>Dreams as Reflections of Current Concerns</vt:lpstr>
      <vt:lpstr>Dreams as a By-product of Mental Housekeeping</vt:lpstr>
      <vt:lpstr>Example:</vt:lpstr>
      <vt:lpstr>Dreams as Interpreted Brain Activity</vt:lpstr>
      <vt:lpstr>Evaluating Dream Theories</vt:lpstr>
      <vt:lpstr>Section 3 Review:</vt:lpstr>
      <vt:lpstr>Conscious Altering Drugs</vt:lpstr>
      <vt:lpstr>Stimulants</vt:lpstr>
      <vt:lpstr>Depressants</vt:lpstr>
      <vt:lpstr>Alcohol</vt:lpstr>
      <vt:lpstr>Opiates</vt:lpstr>
      <vt:lpstr>Psychedelic Drugs</vt:lpstr>
      <vt:lpstr>Marijuana (Falls outside the 4 Classifications)</vt:lpstr>
      <vt:lpstr>Anabolic Steroids</vt:lpstr>
      <vt:lpstr>Section 4 Review: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Rhythms and Mental States</dc:title>
  <dc:creator>User</dc:creator>
  <cp:lastModifiedBy>ELLIOTT GREGORY</cp:lastModifiedBy>
  <cp:revision>64</cp:revision>
  <dcterms:created xsi:type="dcterms:W3CDTF">2018-09-24T12:01:52Z</dcterms:created>
  <dcterms:modified xsi:type="dcterms:W3CDTF">2020-09-25T17:44:52Z</dcterms:modified>
</cp:coreProperties>
</file>